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3" r:id="rId3"/>
    <p:sldId id="327" r:id="rId4"/>
    <p:sldId id="328" r:id="rId5"/>
    <p:sldId id="329" r:id="rId6"/>
    <p:sldId id="330" r:id="rId7"/>
    <p:sldId id="260" r:id="rId8"/>
    <p:sldId id="258" r:id="rId9"/>
    <p:sldId id="265" r:id="rId10"/>
    <p:sldId id="335" r:id="rId11"/>
    <p:sldId id="336" r:id="rId12"/>
    <p:sldId id="262" r:id="rId13"/>
    <p:sldId id="266" r:id="rId14"/>
    <p:sldId id="332" r:id="rId15"/>
    <p:sldId id="264" r:id="rId16"/>
    <p:sldId id="267" r:id="rId17"/>
    <p:sldId id="268" r:id="rId18"/>
    <p:sldId id="269" r:id="rId19"/>
    <p:sldId id="312" r:id="rId20"/>
    <p:sldId id="270" r:id="rId21"/>
    <p:sldId id="3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2812"/>
  </p:normalViewPr>
  <p:slideViewPr>
    <p:cSldViewPr snapToGrid="0" snapToObjects="1">
      <p:cViewPr varScale="1">
        <p:scale>
          <a:sx n="73" d="100"/>
          <a:sy n="73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A18F4-05D3-F546-8D8B-1C175341456F}" type="datetimeFigureOut">
              <a:rPr lang="nl-NL" smtClean="0"/>
              <a:t>08-02-18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DD1C-940F-8040-A240-C439121C94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84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3.rz-berlin.mpg.de/cmp/schonberg_7.jpg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1Ph0sa0Gc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hl=nl&amp;gl=NL&amp;v=YWQAw7XSkD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.youtube.com/watch?v=rErXOMu7DW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qB6nz_enn4&amp;gl=NL&amp;hl=n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FsvgYmSDe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z10MWWeX48" TargetMode="External"/><Relationship Id="rId3" Type="http://schemas.openxmlformats.org/officeDocument/2006/relationships/hyperlink" Target="https://www.youtube.com/watch?v=BEb4EH35uH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hcpM0yN7p0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alwKw6UGyU" TargetMode="External"/><Relationship Id="rId3" Type="http://schemas.openxmlformats.org/officeDocument/2006/relationships/hyperlink" Target="https://www.youtube.com/watch?v=uav-OYUJ7B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Begin 20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Expressionisme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11spiegel-aan-schervenpptx-7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8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11spiegel-aan-schervenpptx-8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8" r="-1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5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sz="400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nl-NL" sz="4000">
                <a:latin typeface="Tahoma" charset="0"/>
                <a:ea typeface="ＭＳ Ｐゴシック" charset="0"/>
                <a:cs typeface="ＭＳ Ｐゴシック" charset="0"/>
              </a:rPr>
            </a:br>
            <a:endParaRPr lang="nl-NL" sz="4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nl-NL" sz="4800" b="1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Expressionisme</a:t>
            </a:r>
          </a:p>
          <a:p>
            <a:pPr algn="ctr" eaLnBrk="1" hangingPunct="1">
              <a:buFont typeface="Wingdings" charset="0"/>
              <a:buNone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nl-NL" sz="2400" dirty="0">
                <a:ea typeface="ＭＳ Ｐゴシック" charset="0"/>
                <a:cs typeface="ＭＳ Ｐゴシック" charset="0"/>
              </a:rPr>
              <a:t>	</a:t>
            </a:r>
            <a:r>
              <a:rPr lang="nl-NL" dirty="0">
                <a:ea typeface="ＭＳ Ｐゴシック" charset="0"/>
                <a:cs typeface="ＭＳ Ｐゴシック" charset="0"/>
              </a:rPr>
              <a:t>*Uitdrukking geven aan hetgeen </a:t>
            </a: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achter</a:t>
            </a:r>
            <a:r>
              <a:rPr lang="nl-NL" dirty="0">
                <a:ea typeface="ＭＳ Ｐゴシック" charset="0"/>
                <a:cs typeface="ＭＳ Ｐゴシック" charset="0"/>
              </a:rPr>
              <a:t> het </a:t>
            </a: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zichtbare</a:t>
            </a:r>
            <a:r>
              <a:rPr lang="nl-NL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ea typeface="ＭＳ Ｐゴシック" charset="0"/>
                <a:cs typeface="ＭＳ Ｐゴシック" charset="0"/>
              </a:rPr>
              <a:t>schuilgaat. De nadruk ligt op het rechtstreeks tot uitdrukking brengen van – vaak </a:t>
            </a: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heftige –emoties</a:t>
            </a:r>
          </a:p>
          <a:p>
            <a:pPr algn="ctr" eaLnBrk="1" hangingPunct="1">
              <a:buFont typeface="Wingdings" charset="0"/>
              <a:buNone/>
            </a:pPr>
            <a:endParaRPr lang="nl-NL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kunsttweet-7-munch-de-schreeu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44" r="-49044"/>
          <a:stretch>
            <a:fillRect/>
          </a:stretch>
        </p:blipFill>
        <p:spPr>
          <a:xfrm>
            <a:off x="457200" y="751318"/>
            <a:ext cx="8229600" cy="5374846"/>
          </a:xfrm>
        </p:spPr>
      </p:pic>
    </p:spTree>
    <p:extLst>
      <p:ext uri="{BB962C8B-B14F-4D97-AF65-F5344CB8AC3E}">
        <p14:creationId xmlns:p14="http://schemas.microsoft.com/office/powerpoint/2010/main" val="30632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Expressionistische muziek is muziek van </a:t>
            </a:r>
            <a:r>
              <a:rPr lang="nl-NL" b="1" dirty="0"/>
              <a:t>uitersten,</a:t>
            </a:r>
            <a:r>
              <a:rPr lang="nl-NL" dirty="0"/>
              <a:t> </a:t>
            </a:r>
            <a:r>
              <a:rPr lang="nl-NL" b="1" dirty="0"/>
              <a:t>contrasten</a:t>
            </a:r>
            <a:r>
              <a:rPr lang="nl-NL" dirty="0"/>
              <a:t> en vaak aan het </a:t>
            </a:r>
            <a:r>
              <a:rPr lang="nl-NL" b="1" dirty="0"/>
              <a:t>waanzinnige </a:t>
            </a:r>
            <a:r>
              <a:rPr lang="nl-NL" dirty="0"/>
              <a:t>grenzende hartstocht. </a:t>
            </a:r>
            <a:r>
              <a:rPr lang="nl-NL" b="1" dirty="0"/>
              <a:t>Extreme </a:t>
            </a:r>
            <a:r>
              <a:rPr lang="nl-NL" dirty="0"/>
              <a:t>gemoedstoestanden als hysterie en krankzinnigheid en ervaringen als nachtmerries werden in een zeer complexe muziek tot uitdrukking gebracht. Expressionistische muziek geeft uitdrukking aan strijd, geweld, conflict, frustratie en innerlijke verscheurdheid.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1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kunstenaars: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Bestaande regels </a:t>
            </a:r>
            <a:r>
              <a:rPr lang="nl-NL" u="sng" dirty="0" smtClean="0"/>
              <a:t>beperken </a:t>
            </a:r>
            <a:r>
              <a:rPr lang="nl-NL" dirty="0" smtClean="0"/>
              <a:t>de vrijheid</a:t>
            </a:r>
          </a:p>
          <a:p>
            <a:endParaRPr lang="nl-NL" dirty="0"/>
          </a:p>
          <a:p>
            <a:r>
              <a:rPr lang="nl-NL" dirty="0" smtClean="0"/>
              <a:t>Interesse in “primitieve culturen” (</a:t>
            </a:r>
            <a:r>
              <a:rPr lang="nl-NL" u="sng" dirty="0" smtClean="0"/>
              <a:t>is puur</a:t>
            </a:r>
            <a:r>
              <a:rPr lang="nl-NL" dirty="0" smtClean="0"/>
              <a:t> en echt)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Stijl sluit </a:t>
            </a:r>
            <a:r>
              <a:rPr lang="nl-NL" u="sng" dirty="0" smtClean="0"/>
              <a:t>niet </a:t>
            </a:r>
            <a:r>
              <a:rPr lang="nl-NL" dirty="0" smtClean="0"/>
              <a:t>altijd aan bij smaak van het grote publiek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 descr="Rituele da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25" y="3522133"/>
            <a:ext cx="2037175" cy="15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Muziek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000" dirty="0">
                <a:ea typeface="ＭＳ Ｐゴシック" charset="0"/>
                <a:cs typeface="ＭＳ Ｐゴシック" charset="0"/>
              </a:rPr>
              <a:t>Arnold </a:t>
            </a:r>
            <a:r>
              <a:rPr lang="nl-NL" sz="2000" dirty="0" err="1">
                <a:ea typeface="ＭＳ Ｐゴシック" charset="0"/>
                <a:cs typeface="ＭＳ Ｐゴシック" charset="0"/>
              </a:rPr>
              <a:t>Sch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önberg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 (op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zoek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naar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nieuwe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vormen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/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klanken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000" dirty="0" err="1">
                <a:ea typeface="ＭＳ Ｐゴシック" charset="0"/>
                <a:cs typeface="ＭＳ Ｐゴシック" charset="0"/>
              </a:rPr>
              <a:t>Niet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bedoeld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om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“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mooi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”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klinken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000" dirty="0" err="1">
                <a:ea typeface="ＭＳ Ｐゴシック" charset="0"/>
                <a:cs typeface="ＭＳ Ｐゴシック" charset="0"/>
              </a:rPr>
              <a:t>Indringend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mogelijk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uitdrukking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geven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aan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emoties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Meer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sprake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van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spreken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dan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zingen</a:t>
            </a: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err="1">
                <a:ea typeface="ＭＳ Ｐゴシック" charset="0"/>
                <a:cs typeface="ＭＳ Ｐゴシック" charset="0"/>
              </a:rPr>
              <a:t>Breken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met regels van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harmonieleer</a:t>
            </a:r>
            <a:r>
              <a:rPr lang="en-US" sz="2400" b="1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400" b="1" dirty="0" err="1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Atonaal</a:t>
            </a:r>
            <a:endParaRPr lang="en-US" sz="2400" b="1" dirty="0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  <a:p>
            <a:endParaRPr lang="nl-NL" sz="2000" dirty="0" smtClean="0"/>
          </a:p>
          <a:p>
            <a:r>
              <a:rPr lang="nl-NL" sz="2000" b="1" u="sng" dirty="0" smtClean="0"/>
              <a:t>Dissonante klanken  </a:t>
            </a:r>
            <a:r>
              <a:rPr lang="nl-NL" sz="2000" dirty="0" smtClean="0"/>
              <a:t>(scherpe klanken)</a:t>
            </a:r>
          </a:p>
          <a:p>
            <a:r>
              <a:rPr lang="nl-NL" sz="2000" dirty="0">
                <a:hlinkClick r:id="rId2"/>
              </a:rPr>
              <a:t>https://www.youtube.com/watch?v=</a:t>
            </a:r>
            <a:r>
              <a:rPr lang="nl-NL" sz="2000" dirty="0" smtClean="0">
                <a:hlinkClick r:id="rId2"/>
              </a:rPr>
              <a:t>b1Ph0sa0Gc0</a:t>
            </a:r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" name="Picture 5" descr="schonberg_x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9684" y="2356858"/>
            <a:ext cx="1676400" cy="2667000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5" name="Tekstvak 4"/>
          <p:cNvSpPr txBox="1"/>
          <p:nvPr/>
        </p:nvSpPr>
        <p:spPr>
          <a:xfrm>
            <a:off x="-567489" y="35134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>
                <a:latin typeface="Comic Sans MS" charset="0"/>
                <a:ea typeface="ＭＳ Ｐゴシック" charset="0"/>
                <a:cs typeface="ＭＳ Ｐゴシック" charset="0"/>
              </a:rPr>
              <a:t>Nieuwe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Comic Sans MS" charset="0"/>
                <a:ea typeface="ＭＳ Ｐゴシック" charset="0"/>
                <a:cs typeface="ＭＳ Ｐゴシック" charset="0"/>
              </a:rPr>
              <a:t>compositietechniek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>
                <a:latin typeface="Comic Sans MS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u="sng" dirty="0" err="1">
                <a:latin typeface="Comic Sans MS" charset="0"/>
                <a:ea typeface="ＭＳ Ｐゴシック" charset="0"/>
                <a:cs typeface="ＭＳ Ｐゴシック" charset="0"/>
              </a:rPr>
              <a:t>Twaalftoonsmuziek</a:t>
            </a:r>
            <a:endParaRPr lang="en-US" b="1" u="sng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nl-NL" sz="4000" dirty="0">
                <a:latin typeface="Comic Sans MS" charset="0"/>
                <a:ea typeface="ＭＳ Ｐゴシック" charset="0"/>
                <a:cs typeface="ＭＳ Ｐゴシック" charset="0"/>
              </a:rPr>
              <a:t>	</a:t>
            </a:r>
            <a:r>
              <a:rPr lang="nl-NL" dirty="0">
                <a:latin typeface="Comic Sans MS" charset="0"/>
                <a:ea typeface="ＭＳ Ｐゴシック" charset="0"/>
                <a:cs typeface="ＭＳ Ｐゴシック" charset="0"/>
              </a:rPr>
              <a:t>DEFINITIE: reeks van 12 tonen, waarin de 1ste toon pas weer gebruikt mag worden als de andere 11 geweest </a:t>
            </a:r>
            <a:r>
              <a:rPr lang="nl-NL" dirty="0" smtClean="0">
                <a:latin typeface="Comic Sans MS" charset="0"/>
                <a:ea typeface="ＭＳ Ｐゴシック" charset="0"/>
                <a:cs typeface="ＭＳ Ｐゴシック" charset="0"/>
              </a:rPr>
              <a:t>zijn</a:t>
            </a:r>
          </a:p>
          <a:p>
            <a:pPr>
              <a:lnSpc>
                <a:spcPct val="80000"/>
              </a:lnSpc>
              <a:buNone/>
            </a:pPr>
            <a:endParaRPr lang="nl-NL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r>
              <a:rPr lang="pl-PL" sz="2400" dirty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http://www.youtube.com/watch?hl=nl&amp;gl=NL&amp;v=</a:t>
            </a:r>
            <a:r>
              <a:rPr lang="pl-PL" sz="2400" dirty="0" smtClean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YWQAw7XSkDY</a:t>
            </a:r>
            <a:endParaRPr lang="pl-PL" sz="2400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Recensie van deze muziek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“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Schrikwekkende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visioenen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verwekken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deze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klanken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Huiveringwekkende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nachtelijke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verschijningen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dreigen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niets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, ach,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helemaal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niets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van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vreugde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licht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, van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hetgeen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het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leven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moeite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waard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maakt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5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>
                <a:latin typeface="Comic Sans MS" charset="0"/>
                <a:ea typeface="ＭＳ Ｐゴシック" charset="0"/>
                <a:cs typeface="ＭＳ Ｐゴシック" charset="0"/>
              </a:rPr>
              <a:t>Die man is krankzinnig!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Je hebt nieuwe oren nodig om naar deze muziek te luisteren</a:t>
            </a:r>
          </a:p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Atonaal is “vals” </a:t>
            </a:r>
          </a:p>
          <a:p>
            <a:pPr eaLnBrk="1" hangingPunct="1">
              <a:defRPr/>
            </a:pPr>
            <a:r>
              <a:rPr lang="nl-NL">
                <a:latin typeface="Tahoma" charset="0"/>
                <a:ea typeface="ＭＳ Ｐゴシック" charset="0"/>
                <a:cs typeface="ＭＳ Ｐゴシック" charset="0"/>
              </a:rPr>
              <a:t>Heel veel mensen hebben moeite om deze muziek te waarderen</a:t>
            </a:r>
          </a:p>
          <a:p>
            <a:pPr eaLnBrk="1" hangingPunct="1">
              <a:defRPr/>
            </a:pPr>
            <a:endParaRPr lang="nl-NL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nl-NL" sz="240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http://nl.youtube.com/watch?v=rErXOMu7DW8</a:t>
            </a:r>
            <a:endParaRPr lang="nl-NL" sz="240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Begin 20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  <a:solidFill>
            <a:srgbClr val="FF0000"/>
          </a:solidFill>
        </p:spPr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nl-NL" sz="8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Condensed Medium"/>
                <a:cs typeface="Avenir Next Condensed Medium"/>
              </a:rPr>
              <a:t>Veel</a:t>
            </a:r>
          </a:p>
          <a:p>
            <a:pPr marL="0" indent="0" algn="ctr">
              <a:buNone/>
            </a:pPr>
            <a:r>
              <a:rPr lang="nl-NL" sz="9600" b="1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Condensed Medium"/>
                <a:cs typeface="Avenir Next Condensed Medium"/>
              </a:rPr>
              <a:t>v</a:t>
            </a:r>
            <a:r>
              <a:rPr lang="nl-NL" sz="9600" b="1" i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Condensed Medium"/>
                <a:cs typeface="Avenir Next Condensed Medium"/>
              </a:rPr>
              <a:t>eranderingen!</a:t>
            </a:r>
            <a:endParaRPr lang="nl-NL" sz="9600" b="1" i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nir Next Condensed Medium"/>
              <a:cs typeface="Avenir Next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107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FFCC"/>
                </a:solidFill>
                <a:latin typeface="+mn-lt"/>
                <a:ea typeface="ＭＳ Ｐゴシック" charset="0"/>
                <a:cs typeface="ＭＳ Ｐゴシック" charset="0"/>
              </a:rPr>
              <a:t>Expressionisme in </a:t>
            </a:r>
            <a:r>
              <a:rPr lang="nl-NL" b="1" dirty="0" smtClean="0">
                <a:solidFill>
                  <a:srgbClr val="FFFFCC"/>
                </a:solidFill>
                <a:latin typeface="+mn-lt"/>
                <a:ea typeface="ＭＳ Ｐゴシック" charset="0"/>
                <a:cs typeface="ＭＳ Ｐゴシック" charset="0"/>
              </a:rPr>
              <a:t>muziek</a:t>
            </a:r>
            <a:br>
              <a:rPr lang="nl-NL" b="1" dirty="0" smtClean="0">
                <a:solidFill>
                  <a:srgbClr val="FFFFCC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nl-NL" sz="2200" b="1" dirty="0" smtClean="0">
                <a:solidFill>
                  <a:srgbClr val="FFFFCC"/>
                </a:solidFill>
                <a:latin typeface="+mn-lt"/>
                <a:ea typeface="ＭＳ Ｐゴシック" charset="0"/>
                <a:cs typeface="ＭＳ Ｐゴシック" charset="0"/>
              </a:rPr>
              <a:t>muziek van uitersten!</a:t>
            </a:r>
            <a:endParaRPr lang="nl-NL" sz="22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nl-NL" sz="4000" b="1" dirty="0" smtClean="0">
                <a:ea typeface="ＭＳ Ｐゴシック" charset="0"/>
                <a:cs typeface="ＭＳ Ｐゴシック" charset="0"/>
              </a:rPr>
              <a:t>Welke woorden gebruik je om deze muziek te omschrijven?</a:t>
            </a:r>
            <a:endParaRPr lang="nl-NL" sz="4000" b="1" dirty="0"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endParaRPr lang="nl-NL" dirty="0" smtClean="0"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r>
              <a:rPr lang="nl-NL" dirty="0" smtClean="0">
                <a:ea typeface="ＭＳ Ｐゴシック" charset="0"/>
                <a:cs typeface="ＭＳ Ｐゴシック" charset="0"/>
              </a:rPr>
              <a:t>Extremen </a:t>
            </a:r>
            <a:r>
              <a:rPr lang="nl-NL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in </a:t>
            </a: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dynamiek</a:t>
            </a:r>
            <a:r>
              <a:rPr lang="nl-NL" b="1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ea typeface="ＭＳ Ｐゴシック" charset="0"/>
                <a:cs typeface="ＭＳ Ｐゴシック" charset="0"/>
              </a:rPr>
              <a:t>(abrupte overgangen van zacht naar hard)</a:t>
            </a:r>
          </a:p>
          <a:p>
            <a:pPr algn="ctr">
              <a:buFontTx/>
              <a:buChar char="•"/>
            </a:pPr>
            <a:r>
              <a:rPr lang="nl-NL" dirty="0">
                <a:ea typeface="ＭＳ Ｐゴシック" charset="0"/>
                <a:cs typeface="ＭＳ Ｐゴシック" charset="0"/>
              </a:rPr>
              <a:t>Hoofdrol </a:t>
            </a: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koperblazers</a:t>
            </a:r>
            <a:r>
              <a:rPr lang="nl-NL" b="1" dirty="0"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ea typeface="ＭＳ Ｐゴシック" charset="0"/>
                <a:cs typeface="ＭＳ Ｐゴシック" charset="0"/>
              </a:rPr>
              <a:t>en </a:t>
            </a: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slagwerk</a:t>
            </a:r>
          </a:p>
          <a:p>
            <a:pPr algn="ctr">
              <a:buFontTx/>
              <a:buChar char="•"/>
            </a:pP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Fragmentarisch</a:t>
            </a:r>
            <a:r>
              <a:rPr lang="nl-NL" u="sng" dirty="0">
                <a:ea typeface="ＭＳ Ｐゴシック" charset="0"/>
                <a:cs typeface="ＭＳ Ｐゴシック" charset="0"/>
              </a:rPr>
              <a:t> </a:t>
            </a:r>
            <a:r>
              <a:rPr lang="nl-NL" dirty="0">
                <a:ea typeface="ＭＳ Ｐゴシック" charset="0"/>
                <a:cs typeface="ＭＳ Ｐゴシック" charset="0"/>
              </a:rPr>
              <a:t>(motieven worden steeds herhaald en gevarieerd)</a:t>
            </a:r>
          </a:p>
          <a:p>
            <a:pPr algn="ctr">
              <a:buFontTx/>
              <a:buChar char="•"/>
            </a:pP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Ritme</a:t>
            </a:r>
            <a:r>
              <a:rPr lang="nl-NL" dirty="0">
                <a:ea typeface="ＭＳ Ｐゴシック" charset="0"/>
                <a:cs typeface="ＭＳ Ｐゴシック" charset="0"/>
              </a:rPr>
              <a:t> als basis van muziek, complex en grillig</a:t>
            </a:r>
          </a:p>
          <a:p>
            <a:pPr algn="ctr">
              <a:buFontTx/>
              <a:buChar char="•"/>
            </a:pPr>
            <a:r>
              <a:rPr lang="nl-NL" dirty="0">
                <a:ea typeface="ＭＳ Ｐゴシック" charset="0"/>
                <a:cs typeface="ＭＳ Ｐゴシック" charset="0"/>
              </a:rPr>
              <a:t>Gebruik van </a:t>
            </a:r>
            <a:r>
              <a:rPr lang="nl-NL" b="1" u="sng" dirty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dissonanten</a:t>
            </a:r>
          </a:p>
          <a:p>
            <a:pPr algn="ctr">
              <a:buFontTx/>
              <a:buChar char="•"/>
            </a:pPr>
            <a:r>
              <a:rPr lang="nl-NL" b="1" u="sng" dirty="0" smtClean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Spreekgezang</a:t>
            </a:r>
          </a:p>
          <a:p>
            <a:pPr marL="0" indent="0">
              <a:buNone/>
            </a:pPr>
            <a:endParaRPr lang="nl-NL" dirty="0" smtClean="0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nl-NL" dirty="0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nl-NL" sz="3800" b="1" dirty="0" smtClean="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Beschrijf de muziek van het volgende moderne muziekstuk.</a:t>
            </a:r>
            <a:endParaRPr lang="nl-NL" sz="3800" b="1" dirty="0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endParaRPr lang="nl-NL" u="sng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r>
              <a:rPr lang="pl-PL" u="sng" dirty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http://www.youtube.com/watch?v=HqB6nz_enn4&amp;gl=NL&amp;hl=</a:t>
            </a:r>
            <a:r>
              <a:rPr lang="pl-PL" u="sng" dirty="0" smtClean="0">
                <a:latin typeface="Comic Sans MS" charset="0"/>
                <a:ea typeface="ＭＳ Ｐゴシック" charset="0"/>
                <a:cs typeface="ＭＳ Ｐゴシック" charset="0"/>
                <a:hlinkClick r:id="rId2"/>
              </a:rPr>
              <a:t>nl</a:t>
            </a:r>
            <a:endParaRPr lang="pl-PL" u="sng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Char char="•"/>
            </a:pPr>
            <a:endParaRPr lang="nl-NL" u="sng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buNone/>
            </a:pPr>
            <a:endParaRPr lang="nl-NL" sz="2800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6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zoek naar nieuwe klankkleuren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instrumentencombinaties maken voor </a:t>
            </a:r>
            <a:r>
              <a:rPr lang="nl-NL" dirty="0" err="1" smtClean="0"/>
              <a:t>nieuwwe</a:t>
            </a:r>
            <a:r>
              <a:rPr lang="nl-NL" dirty="0" smtClean="0"/>
              <a:t> klanken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rFsvgYmSDeM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7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Schilderkunst voor en na 20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-58826" r="-58826"/>
          <a:stretch>
            <a:fillRect/>
          </a:stretch>
        </p:blipFill>
        <p:spPr>
          <a:xfrm>
            <a:off x="-1830147" y="1417638"/>
            <a:ext cx="8229600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96" y="1417638"/>
            <a:ext cx="396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Dans voor en na 20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br>
              <a:rPr lang="nl-NL" dirty="0" smtClean="0"/>
            </a:br>
            <a:r>
              <a:rPr lang="nl-NL" sz="2700" dirty="0" smtClean="0"/>
              <a:t>Wat valt je op?</a:t>
            </a:r>
            <a:endParaRPr lang="nl-NL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1z10MWWeX48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BEb4EH35uHE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7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Muziek </a:t>
            </a:r>
            <a:r>
              <a:rPr lang="nl-NL" u="sng" dirty="0" smtClean="0"/>
              <a:t>voor </a:t>
            </a:r>
            <a:r>
              <a:rPr lang="nl-NL" dirty="0" smtClean="0"/>
              <a:t>en na 20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br>
              <a:rPr lang="nl-NL" dirty="0" smtClean="0"/>
            </a:br>
            <a:r>
              <a:rPr lang="nl-NL" sz="2200" dirty="0" smtClean="0"/>
              <a:t>Wat valt je op?</a:t>
            </a: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youtu.be/hcpM0yN7p0c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8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/>
              <a:t>Na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ZalwKw6UGyU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>
                <a:hlinkClick r:id="rId3"/>
              </a:rPr>
              <a:t>https://www.youtube.com/watch?v=uav-</a:t>
            </a:r>
            <a:r>
              <a:rPr lang="nl-NL" dirty="0" smtClean="0">
                <a:hlinkClick r:id="rId3"/>
              </a:rPr>
              <a:t>OYUJ7BQ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0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err="1" smtClean="0">
                <a:latin typeface="Tahoma" charset="0"/>
                <a:ea typeface="ＭＳ Ｐゴシック" charset="0"/>
                <a:cs typeface="ＭＳ Ｐゴシック" charset="0"/>
              </a:rPr>
              <a:t>Er</a:t>
            </a:r>
            <a:r>
              <a:rPr lang="en-US" sz="36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Tahoma" charset="0"/>
                <a:ea typeface="ＭＳ Ｐゴシック" charset="0"/>
                <a:cs typeface="ＭＳ Ｐゴシック" charset="0"/>
              </a:rPr>
              <a:t>gebeurt</a:t>
            </a:r>
            <a:r>
              <a:rPr lang="en-US" sz="3600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u="sng" dirty="0" err="1" smtClean="0">
                <a:latin typeface="Tahom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sz="3600" u="sng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Tahoma" charset="0"/>
                <a:ea typeface="ＭＳ Ｐゴシック" charset="0"/>
                <a:cs typeface="ＭＳ Ｐゴシック" charset="0"/>
              </a:rPr>
              <a:t>begin 20e </a:t>
            </a:r>
            <a:r>
              <a:rPr lang="en-US" sz="3600" dirty="0" err="1" smtClean="0">
                <a:latin typeface="Tahoma" charset="0"/>
                <a:ea typeface="ＭＳ Ｐゴシック" charset="0"/>
                <a:cs typeface="ＭＳ Ｐゴシック" charset="0"/>
              </a:rPr>
              <a:t>eeuw</a:t>
            </a:r>
            <a:endParaRPr lang="en-US" sz="36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3" descr="Ford_T_Henry_1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381390"/>
            <a:ext cx="2667000" cy="2029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Mauret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426" y="1743604"/>
            <a:ext cx="2816225" cy="1913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5" descr="Gasmaskers_loopgraa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657600"/>
            <a:ext cx="45974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EdisonStandard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940425" y="2209800"/>
            <a:ext cx="2736850" cy="40005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82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52475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De 20</a:t>
            </a:r>
            <a:r>
              <a:rPr lang="nl-NL" sz="36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</a:t>
            </a:r>
            <a:r>
              <a:rPr lang="nl-NL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 eeuw</a:t>
            </a:r>
            <a:r>
              <a:rPr lang="nl-NL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nl-NL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nl-NL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Spiegel aan scherven</a:t>
            </a:r>
          </a:p>
        </p:txBody>
      </p:sp>
      <p:sp>
        <p:nvSpPr>
          <p:cNvPr id="4710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500063" y="2332038"/>
            <a:ext cx="8229600" cy="4525962"/>
          </a:xfrm>
        </p:spPr>
        <p:txBody>
          <a:bodyPr/>
          <a:lstStyle/>
          <a:p>
            <a:pPr eaLnBrk="1" hangingPunct="1"/>
            <a:r>
              <a:rPr 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Afscheid van traditionele kunst</a:t>
            </a:r>
          </a:p>
          <a:p>
            <a:pPr eaLnBrk="1" hangingPunct="1"/>
            <a:r>
              <a:rPr 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Periode van moderne kunst</a:t>
            </a:r>
          </a:p>
          <a:p>
            <a:pPr eaLnBrk="1" hangingPunct="1"/>
            <a:r>
              <a:rPr 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Twee wereldoorlogen</a:t>
            </a:r>
          </a:p>
          <a:p>
            <a:pPr eaLnBrk="1" hangingPunct="1"/>
            <a:r>
              <a:rPr 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Explosie van stijlen en stromingen</a:t>
            </a:r>
          </a:p>
          <a:p>
            <a:pPr eaLnBrk="1" hangingPunct="1"/>
            <a:r>
              <a:rPr lang="nl-NL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Technische ontwikkelingen</a:t>
            </a:r>
          </a:p>
        </p:txBody>
      </p:sp>
    </p:spTree>
    <p:extLst>
      <p:ext uri="{BB962C8B-B14F-4D97-AF65-F5344CB8AC3E}">
        <p14:creationId xmlns:p14="http://schemas.microsoft.com/office/powerpoint/2010/main" val="3367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19</a:t>
            </a:r>
            <a:r>
              <a:rPr lang="nl-NL" baseline="30000" dirty="0" smtClean="0"/>
              <a:t>e</a:t>
            </a:r>
            <a:r>
              <a:rPr lang="nl-NL" dirty="0" smtClean="0"/>
              <a:t> eeuw nadruk op alles wat zichtbaar is. Begin 20</a:t>
            </a:r>
            <a:r>
              <a:rPr lang="nl-NL" baseline="30000" dirty="0" smtClean="0"/>
              <a:t>e</a:t>
            </a:r>
            <a:r>
              <a:rPr lang="nl-NL" dirty="0" smtClean="0"/>
              <a:t> eeuw tot uitdrukking brengen wat </a:t>
            </a:r>
            <a:r>
              <a:rPr lang="nl-NL" u="sng" dirty="0" smtClean="0"/>
              <a:t>achter het zichtbare </a:t>
            </a:r>
            <a:r>
              <a:rPr lang="nl-NL" dirty="0" smtClean="0"/>
              <a:t>schuilgaat. </a:t>
            </a:r>
          </a:p>
          <a:p>
            <a:endParaRPr lang="nl-NL" dirty="0"/>
          </a:p>
          <a:p>
            <a:r>
              <a:rPr lang="nl-NL" dirty="0" smtClean="0"/>
              <a:t>Freud</a:t>
            </a:r>
          </a:p>
          <a:p>
            <a:r>
              <a:rPr lang="nl-NL" dirty="0" smtClean="0"/>
              <a:t>Röntgenstralen</a:t>
            </a:r>
          </a:p>
          <a:p>
            <a:endParaRPr lang="nl-NL" dirty="0"/>
          </a:p>
        </p:txBody>
      </p:sp>
      <p:pic>
        <p:nvPicPr>
          <p:cNvPr id="4" name="Afbeelding 3" descr="hand_rontgen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7" y="3674533"/>
            <a:ext cx="3259666" cy="24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388</TotalTime>
  <Words>337</Words>
  <Application>Microsoft Macintosh PowerPoint</Application>
  <PresentationFormat>Diavoorstelling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Avenir Next Condensed Medium</vt:lpstr>
      <vt:lpstr>Calibri</vt:lpstr>
      <vt:lpstr>Comic Sans MS</vt:lpstr>
      <vt:lpstr>ＭＳ Ｐゴシック</vt:lpstr>
      <vt:lpstr>Tahoma</vt:lpstr>
      <vt:lpstr>Wingdings</vt:lpstr>
      <vt:lpstr>Arial</vt:lpstr>
      <vt:lpstr> Zwart </vt:lpstr>
      <vt:lpstr>Begin 20e eeuw</vt:lpstr>
      <vt:lpstr>Begin 20e eeuw</vt:lpstr>
      <vt:lpstr>Schilderkunst voor en na 20e eeuw</vt:lpstr>
      <vt:lpstr>Dans voor en na 20e eeuw Wat valt je op?</vt:lpstr>
      <vt:lpstr>Muziek voor en na 20e eeuw Wat valt je op?</vt:lpstr>
      <vt:lpstr>Na</vt:lpstr>
      <vt:lpstr>Er gebeurt veel begin 20e eeuw</vt:lpstr>
      <vt:lpstr>De 20e eeuw Spiegel aan scherven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  <vt:lpstr>Voor kunstenaars:</vt:lpstr>
      <vt:lpstr>Muziek</vt:lpstr>
      <vt:lpstr>PowerPoint-presentatie</vt:lpstr>
      <vt:lpstr>Recensie van deze muziek</vt:lpstr>
      <vt:lpstr>Die man is krankzinnig!</vt:lpstr>
      <vt:lpstr>Expressionisme in muziek muziek van uitersten!</vt:lpstr>
      <vt:lpstr>Op zoek naar nieuwe klankkleuren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 20e eeuw</dc:title>
  <dc:creator>ATC</dc:creator>
  <cp:lastModifiedBy>Microsoft Office-gebruiker</cp:lastModifiedBy>
  <cp:revision>129</cp:revision>
  <dcterms:created xsi:type="dcterms:W3CDTF">2013-05-05T16:36:39Z</dcterms:created>
  <dcterms:modified xsi:type="dcterms:W3CDTF">2018-02-08T09:41:57Z</dcterms:modified>
</cp:coreProperties>
</file>